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0" r:id="rId3"/>
    <p:sldId id="261" r:id="rId4"/>
    <p:sldId id="259" r:id="rId5"/>
    <p:sldId id="262" r:id="rId6"/>
    <p:sldId id="264" r:id="rId7"/>
    <p:sldId id="257" r:id="rId8"/>
    <p:sldId id="258" r:id="rId9"/>
    <p:sldId id="271" r:id="rId10"/>
    <p:sldId id="263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6" d="100"/>
          <a:sy n="136" d="100"/>
        </p:scale>
        <p:origin x="-16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7F58D9-4D1D-9941-9C66-2F59ABC3A0D7}" type="datetimeFigureOut">
              <a:rPr lang="en-US" smtClean="0"/>
              <a:t>2/24/14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30A9C-525D-874D-9DBE-F3B6858C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083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30A9C-525D-874D-9DBE-F3B6858C181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705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8727-8686-3343-AEE7-603A0FF603FD}" type="datetimeFigureOut">
              <a:rPr lang="en-US" smtClean="0"/>
              <a:t>2/24/14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C486-A38A-C04F-B6CF-691365513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050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8727-8686-3343-AEE7-603A0FF603FD}" type="datetimeFigureOut">
              <a:rPr lang="en-US" smtClean="0"/>
              <a:t>2/24/14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C486-A38A-C04F-B6CF-691365513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607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8727-8686-3343-AEE7-603A0FF603FD}" type="datetimeFigureOut">
              <a:rPr lang="en-US" smtClean="0"/>
              <a:t>2/24/14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C486-A38A-C04F-B6CF-691365513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256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8727-8686-3343-AEE7-603A0FF603FD}" type="datetimeFigureOut">
              <a:rPr lang="en-US" smtClean="0"/>
              <a:t>2/24/14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C486-A38A-C04F-B6CF-691365513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612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8727-8686-3343-AEE7-603A0FF603FD}" type="datetimeFigureOut">
              <a:rPr lang="en-US" smtClean="0"/>
              <a:t>2/24/14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C486-A38A-C04F-B6CF-691365513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506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8727-8686-3343-AEE7-603A0FF603FD}" type="datetimeFigureOut">
              <a:rPr lang="en-US" smtClean="0"/>
              <a:t>2/24/14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C486-A38A-C04F-B6CF-691365513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167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8727-8686-3343-AEE7-603A0FF603FD}" type="datetimeFigureOut">
              <a:rPr lang="en-US" smtClean="0"/>
              <a:t>2/24/14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C486-A38A-C04F-B6CF-691365513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600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8727-8686-3343-AEE7-603A0FF603FD}" type="datetimeFigureOut">
              <a:rPr lang="en-US" smtClean="0"/>
              <a:t>2/24/14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C486-A38A-C04F-B6CF-691365513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75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8727-8686-3343-AEE7-603A0FF603FD}" type="datetimeFigureOut">
              <a:rPr lang="en-US" smtClean="0"/>
              <a:t>2/24/14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C486-A38A-C04F-B6CF-691365513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704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8727-8686-3343-AEE7-603A0FF603FD}" type="datetimeFigureOut">
              <a:rPr lang="en-US" smtClean="0"/>
              <a:t>2/24/14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C486-A38A-C04F-B6CF-691365513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766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8727-8686-3343-AEE7-603A0FF603FD}" type="datetimeFigureOut">
              <a:rPr lang="en-US" smtClean="0"/>
              <a:t>2/24/14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C486-A38A-C04F-B6CF-691365513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11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18727-8686-3343-AEE7-603A0FF603FD}" type="datetimeFigureOut">
              <a:rPr lang="en-US" smtClean="0"/>
              <a:t>2/24/14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AC486-A38A-C04F-B6CF-691365513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676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76695"/>
            <a:ext cx="7772400" cy="1470025"/>
          </a:xfrm>
        </p:spPr>
        <p:txBody>
          <a:bodyPr/>
          <a:lstStyle/>
          <a:p>
            <a:r>
              <a:rPr lang="en-US" dirty="0" smtClean="0">
                <a:latin typeface="Bembo"/>
                <a:cs typeface="Bembo"/>
              </a:rPr>
              <a:t>Precious Mirror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67097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Bembo"/>
                <a:cs typeface="Bembo"/>
              </a:rPr>
              <a:t>Translating the Calligraphy of</a:t>
            </a:r>
          </a:p>
          <a:p>
            <a:r>
              <a:rPr lang="en-US" dirty="0" smtClean="0">
                <a:solidFill>
                  <a:schemeClr val="tx1"/>
                </a:solidFill>
                <a:latin typeface="Bembo"/>
                <a:cs typeface="Bembo"/>
              </a:rPr>
              <a:t>Kobun Chino Otogawa</a:t>
            </a:r>
            <a:endParaRPr lang="en-US" dirty="0">
              <a:solidFill>
                <a:schemeClr val="tx1"/>
              </a:solidFill>
              <a:latin typeface="Bembo"/>
              <a:cs typeface="Bembo"/>
            </a:endParaRPr>
          </a:p>
        </p:txBody>
      </p:sp>
    </p:spTree>
    <p:extLst>
      <p:ext uri="{BB962C8B-B14F-4D97-AF65-F5344CB8AC3E}">
        <p14:creationId xmlns:p14="http://schemas.microsoft.com/office/powerpoint/2010/main" val="672325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51506" r="-51506"/>
          <a:stretch>
            <a:fillRect/>
          </a:stretch>
        </p:blipFill>
        <p:spPr>
          <a:xfrm>
            <a:off x="2399804" y="363021"/>
            <a:ext cx="8282592" cy="5762625"/>
          </a:xfrm>
        </p:spPr>
      </p:pic>
      <p:sp>
        <p:nvSpPr>
          <p:cNvPr id="5" name="Rectangle 4"/>
          <p:cNvSpPr/>
          <p:nvPr/>
        </p:nvSpPr>
        <p:spPr>
          <a:xfrm>
            <a:off x="541591" y="3244334"/>
            <a:ext cx="57665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Bembo"/>
                <a:cs typeface="Bembo"/>
              </a:rPr>
              <a:t>Kobun Chino </a:t>
            </a:r>
            <a:r>
              <a:rPr lang="en-US" dirty="0" smtClean="0">
                <a:latin typeface="Bembo"/>
                <a:cs typeface="Bembo"/>
              </a:rPr>
              <a:t>Otogawa</a:t>
            </a:r>
            <a:r>
              <a:rPr lang="en-US" dirty="0">
                <a:latin typeface="Bembo"/>
                <a:cs typeface="Bembo"/>
              </a:rPr>
              <a:t>, </a:t>
            </a:r>
            <a:r>
              <a:rPr lang="en-US" dirty="0">
                <a:latin typeface="Bembo SC"/>
                <a:cs typeface="Bembo SC"/>
              </a:rPr>
              <a:t>1938 - 2002</a:t>
            </a:r>
          </a:p>
        </p:txBody>
      </p:sp>
    </p:spTree>
    <p:extLst>
      <p:ext uri="{BB962C8B-B14F-4D97-AF65-F5344CB8AC3E}">
        <p14:creationId xmlns:p14="http://schemas.microsoft.com/office/powerpoint/2010/main" val="3205544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l="-8909" r="-8909"/>
          <a:stretch>
            <a:fillRect/>
          </a:stretch>
        </p:blipFill>
        <p:spPr>
          <a:xfrm>
            <a:off x="457200" y="887413"/>
            <a:ext cx="8229600" cy="5238750"/>
          </a:xfrm>
        </p:spPr>
      </p:pic>
    </p:spTree>
    <p:extLst>
      <p:ext uri="{BB962C8B-B14F-4D97-AF65-F5344CB8AC3E}">
        <p14:creationId xmlns:p14="http://schemas.microsoft.com/office/powerpoint/2010/main" val="1088243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recious Mirror - Otogawa:Young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33" b="24833"/>
          <a:stretch>
            <a:fillRect/>
          </a:stretch>
        </p:blipFill>
        <p:spPr>
          <a:xfrm>
            <a:off x="3445633" y="345524"/>
            <a:ext cx="5089078" cy="6107415"/>
          </a:xfrm>
        </p:spPr>
      </p:pic>
      <p:sp>
        <p:nvSpPr>
          <p:cNvPr id="6" name="Rectangle 5"/>
          <p:cNvSpPr/>
          <p:nvPr/>
        </p:nvSpPr>
        <p:spPr>
          <a:xfrm>
            <a:off x="1025370" y="464835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Bembo"/>
                <a:cs typeface="Bembo"/>
              </a:rPr>
              <a:t>If you want to see</a:t>
            </a:r>
          </a:p>
          <a:p>
            <a:r>
              <a:rPr lang="en-US" dirty="0">
                <a:latin typeface="Bembo"/>
                <a:cs typeface="Bembo"/>
              </a:rPr>
              <a:t>the power of the spirit,</a:t>
            </a:r>
          </a:p>
          <a:p>
            <a:r>
              <a:rPr lang="en-US" dirty="0">
                <a:latin typeface="Bembo"/>
                <a:cs typeface="Bembo"/>
              </a:rPr>
              <a:t>it’s right in front of you.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912" y="0"/>
            <a:ext cx="49986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538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55491" r="-55491"/>
          <a:stretch>
            <a:fillRect/>
          </a:stretch>
        </p:blipFill>
        <p:spPr>
          <a:xfrm>
            <a:off x="457200" y="279400"/>
            <a:ext cx="8229600" cy="5846763"/>
          </a:xfrm>
        </p:spPr>
      </p:pic>
    </p:spTree>
    <p:extLst>
      <p:ext uri="{BB962C8B-B14F-4D97-AF65-F5344CB8AC3E}">
        <p14:creationId xmlns:p14="http://schemas.microsoft.com/office/powerpoint/2010/main" val="1118418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3047" y="410895"/>
            <a:ext cx="5014378" cy="6294185"/>
          </a:xfrm>
        </p:spPr>
        <p:txBody>
          <a:bodyPr>
            <a:normAutofit fontScale="32500" lnSpcReduction="20000"/>
          </a:bodyPr>
          <a:lstStyle/>
          <a:p>
            <a:r>
              <a:rPr lang="en-GB" b="1" dirty="0" smtClean="0"/>
              <a:t>HO-KYO ZAN-MAI</a:t>
            </a:r>
            <a:endParaRPr lang="en-US" dirty="0" smtClean="0"/>
          </a:p>
          <a:p>
            <a:r>
              <a:rPr lang="ja-JP" altLang="en-US" dirty="0" smtClean="0"/>
              <a:t>宝 鏡 三 昧</a:t>
            </a:r>
            <a:endParaRPr lang="en-US" dirty="0" smtClean="0"/>
          </a:p>
          <a:p>
            <a:r>
              <a:rPr lang="en-GB" b="1" dirty="0" smtClean="0">
                <a:latin typeface="Bembo"/>
                <a:cs typeface="Bembo"/>
              </a:rPr>
              <a:t>Treasure-Mirror Samadhi</a:t>
            </a:r>
            <a:endParaRPr lang="en-US" b="1" dirty="0" smtClean="0">
              <a:latin typeface="Bembo"/>
              <a:cs typeface="Bembo"/>
            </a:endParaRPr>
          </a:p>
          <a:p>
            <a:r>
              <a:rPr lang="en-GB" b="1" dirty="0" smtClean="0"/>
              <a:t> </a:t>
            </a:r>
            <a:endParaRPr lang="en-US" dirty="0" smtClean="0"/>
          </a:p>
          <a:p>
            <a:r>
              <a:rPr lang="en-GB" b="1" dirty="0" err="1" smtClean="0"/>
              <a:t>Nyoze</a:t>
            </a:r>
            <a:r>
              <a:rPr lang="en-GB" b="1" dirty="0" smtClean="0"/>
              <a:t> no </a:t>
            </a:r>
            <a:r>
              <a:rPr lang="en-GB" b="1" dirty="0" err="1" smtClean="0"/>
              <a:t>hō</a:t>
            </a:r>
            <a:r>
              <a:rPr lang="en-GB" b="1" dirty="0" smtClean="0"/>
              <a:t>,</a:t>
            </a:r>
            <a:endParaRPr lang="en-US" dirty="0" smtClean="0"/>
          </a:p>
          <a:p>
            <a:r>
              <a:rPr lang="en-GB" dirty="0" smtClean="0"/>
              <a:t>1 </a:t>
            </a:r>
            <a:r>
              <a:rPr lang="ja-JP" altLang="en-US" dirty="0" smtClean="0"/>
              <a:t>如是之法。</a:t>
            </a:r>
            <a:r>
              <a:rPr lang="en-GB" dirty="0" smtClean="0"/>
              <a:t>( </a:t>
            </a:r>
            <a:r>
              <a:rPr lang="ja-JP" altLang="en-US" dirty="0" smtClean="0"/>
              <a:t>如是の法。</a:t>
            </a:r>
            <a:r>
              <a:rPr lang="en-GB" dirty="0" smtClean="0"/>
              <a:t>)</a:t>
            </a:r>
            <a:br>
              <a:rPr lang="en-GB" dirty="0" smtClean="0"/>
            </a:br>
            <a:r>
              <a:rPr lang="en-GB" dirty="0" smtClean="0"/>
              <a:t> </a:t>
            </a:r>
            <a:endParaRPr lang="en-US" dirty="0" smtClean="0"/>
          </a:p>
          <a:p>
            <a:r>
              <a:rPr lang="en-GB" sz="3700" dirty="0" smtClean="0">
                <a:latin typeface="Bembo"/>
                <a:cs typeface="Bembo"/>
              </a:rPr>
              <a:t>The Law [Dharma] of such-ness [</a:t>
            </a:r>
            <a:r>
              <a:rPr lang="en-GB" sz="3700" dirty="0" err="1" smtClean="0">
                <a:latin typeface="Bembo"/>
                <a:cs typeface="Bembo"/>
              </a:rPr>
              <a:t>Tathagata</a:t>
            </a:r>
            <a:r>
              <a:rPr lang="en-GB" sz="3700" dirty="0" smtClean="0">
                <a:latin typeface="Bembo"/>
                <a:cs typeface="Bembo"/>
              </a:rPr>
              <a:t>],</a:t>
            </a:r>
            <a:endParaRPr lang="en-US" sz="3700" dirty="0" smtClean="0">
              <a:latin typeface="Bembo"/>
              <a:cs typeface="Bembo"/>
            </a:endParaRPr>
          </a:p>
          <a:p>
            <a:r>
              <a:rPr lang="en-GB" dirty="0" smtClean="0"/>
              <a:t> </a:t>
            </a:r>
            <a:endParaRPr lang="en-US" dirty="0" smtClean="0"/>
          </a:p>
          <a:p>
            <a:r>
              <a:rPr lang="en-GB" b="1" dirty="0" err="1" smtClean="0"/>
              <a:t>Busso</a:t>
            </a:r>
            <a:r>
              <a:rPr lang="en-GB" b="1" dirty="0" smtClean="0"/>
              <a:t> </a:t>
            </a:r>
            <a:r>
              <a:rPr lang="en-GB" b="1" dirty="0" err="1" smtClean="0"/>
              <a:t>mitsu</a:t>
            </a:r>
            <a:r>
              <a:rPr lang="en-GB" b="1" dirty="0" smtClean="0"/>
              <a:t> </a:t>
            </a:r>
            <a:r>
              <a:rPr lang="en-GB" b="1" dirty="0" err="1" smtClean="0"/>
              <a:t>ni</a:t>
            </a:r>
            <a:r>
              <a:rPr lang="en-GB" b="1" dirty="0" smtClean="0"/>
              <a:t> </a:t>
            </a:r>
            <a:r>
              <a:rPr lang="en-GB" b="1" dirty="0" err="1" smtClean="0"/>
              <a:t>fusu</a:t>
            </a:r>
            <a:r>
              <a:rPr lang="en-GB" b="1" dirty="0" smtClean="0"/>
              <a:t>,</a:t>
            </a:r>
            <a:endParaRPr lang="en-US" dirty="0" smtClean="0"/>
          </a:p>
          <a:p>
            <a:r>
              <a:rPr lang="en-GB" dirty="0" smtClean="0"/>
              <a:t>2 </a:t>
            </a:r>
            <a:r>
              <a:rPr lang="ja-JP" altLang="en-US" dirty="0" smtClean="0"/>
              <a:t>仏祖密附。</a:t>
            </a:r>
            <a:r>
              <a:rPr lang="en-GB" dirty="0" smtClean="0"/>
              <a:t>( </a:t>
            </a:r>
            <a:r>
              <a:rPr lang="ja-JP" altLang="en-US" dirty="0" smtClean="0"/>
              <a:t>仏祖密に附す。</a:t>
            </a:r>
            <a:r>
              <a:rPr lang="en-GB" dirty="0" smtClean="0"/>
              <a:t>)</a:t>
            </a:r>
            <a:endParaRPr lang="en-US" dirty="0" smtClean="0"/>
          </a:p>
          <a:p>
            <a:r>
              <a:rPr lang="en-GB" dirty="0" smtClean="0"/>
              <a:t> </a:t>
            </a:r>
            <a:endParaRPr lang="en-US" dirty="0" smtClean="0"/>
          </a:p>
          <a:p>
            <a:r>
              <a:rPr lang="en-GB" sz="3700" dirty="0" smtClean="0">
                <a:latin typeface="Bembo"/>
                <a:cs typeface="Bembo"/>
              </a:rPr>
              <a:t>Buddha ancestors intimately handed [it] down.</a:t>
            </a:r>
            <a:endParaRPr lang="en-US" sz="3700" dirty="0" smtClean="0">
              <a:latin typeface="Bembo"/>
              <a:cs typeface="Bembo"/>
            </a:endParaRPr>
          </a:p>
          <a:p>
            <a:r>
              <a:rPr lang="en-GB" dirty="0" smtClean="0">
                <a:latin typeface="Bembo"/>
                <a:cs typeface="Bembo"/>
              </a:rPr>
              <a:t> </a:t>
            </a:r>
            <a:endParaRPr lang="en-US" dirty="0" smtClean="0">
              <a:latin typeface="Bembo"/>
              <a:cs typeface="Bembo"/>
            </a:endParaRPr>
          </a:p>
          <a:p>
            <a:r>
              <a:rPr lang="en-GB" dirty="0" smtClean="0">
                <a:latin typeface="Bembo"/>
                <a:cs typeface="Bembo"/>
              </a:rPr>
              <a:t>Translation and syntax of the Chinese Kanji was made by Graham Healey, </a:t>
            </a:r>
          </a:p>
          <a:p>
            <a:r>
              <a:rPr lang="en-GB" dirty="0" smtClean="0">
                <a:latin typeface="Bembo"/>
                <a:cs typeface="Bembo"/>
              </a:rPr>
              <a:t>Dept. East Asian Studies at the University of Sheffield (U.K), </a:t>
            </a:r>
          </a:p>
          <a:p>
            <a:r>
              <a:rPr lang="en-GB" dirty="0" smtClean="0">
                <a:latin typeface="Bembo"/>
                <a:cs typeface="Bembo"/>
              </a:rPr>
              <a:t>and </a:t>
            </a:r>
            <a:r>
              <a:rPr lang="en-GB" dirty="0" err="1" smtClean="0">
                <a:latin typeface="Bembo"/>
                <a:cs typeface="Bembo"/>
              </a:rPr>
              <a:t>Shindo</a:t>
            </a:r>
            <a:r>
              <a:rPr lang="en-GB" dirty="0" smtClean="0">
                <a:latin typeface="Bembo"/>
                <a:cs typeface="Bembo"/>
              </a:rPr>
              <a:t> </a:t>
            </a:r>
            <a:r>
              <a:rPr lang="en-GB" dirty="0" err="1" smtClean="0">
                <a:latin typeface="Bembo"/>
                <a:cs typeface="Bembo"/>
              </a:rPr>
              <a:t>Gensho</a:t>
            </a:r>
            <a:r>
              <a:rPr lang="en-GB" dirty="0" smtClean="0">
                <a:latin typeface="Bembo"/>
                <a:cs typeface="Bembo"/>
              </a:rPr>
              <a:t> (Richard Jones), </a:t>
            </a:r>
            <a:r>
              <a:rPr lang="en-GB" dirty="0" err="1" smtClean="0">
                <a:latin typeface="Bembo"/>
                <a:cs typeface="Bembo"/>
              </a:rPr>
              <a:t>ArrivingHome</a:t>
            </a:r>
            <a:r>
              <a:rPr lang="en-GB" dirty="0" smtClean="0">
                <a:latin typeface="Bembo"/>
                <a:cs typeface="Bembo"/>
              </a:rPr>
              <a:t>, Sheffield (U.K).</a:t>
            </a:r>
            <a:endParaRPr lang="en-US" dirty="0" smtClean="0">
              <a:latin typeface="Bembo"/>
              <a:cs typeface="Bembo"/>
            </a:endParaRPr>
          </a:p>
          <a:p>
            <a:r>
              <a:rPr lang="en-US" dirty="0" smtClean="0">
                <a:latin typeface="Bembo"/>
                <a:cs typeface="Bembo"/>
              </a:rPr>
              <a:t> </a:t>
            </a:r>
          </a:p>
          <a:p>
            <a:r>
              <a:rPr lang="en-US" dirty="0" smtClean="0">
                <a:latin typeface="Bembo"/>
                <a:cs typeface="Bembo"/>
              </a:rPr>
              <a:t> </a:t>
            </a:r>
            <a:r>
              <a:rPr lang="en-US" sz="3700" b="1" dirty="0" smtClean="0">
                <a:latin typeface="Bembo"/>
                <a:cs typeface="Bembo"/>
              </a:rPr>
              <a:t>(</a:t>
            </a:r>
            <a:r>
              <a:rPr lang="en-US" sz="3700" b="1" dirty="0" err="1" smtClean="0">
                <a:latin typeface="Bembo"/>
                <a:cs typeface="Bembo"/>
              </a:rPr>
              <a:t>Hôkyô</a:t>
            </a:r>
            <a:r>
              <a:rPr lang="en-US" sz="3700" b="1" dirty="0" smtClean="0">
                <a:latin typeface="Bembo"/>
                <a:cs typeface="Bembo"/>
              </a:rPr>
              <a:t> </a:t>
            </a:r>
            <a:r>
              <a:rPr lang="en-US" sz="3700" b="1" dirty="0" err="1" smtClean="0">
                <a:latin typeface="Bembo"/>
                <a:cs typeface="Bembo"/>
              </a:rPr>
              <a:t>zanmai</a:t>
            </a:r>
            <a:r>
              <a:rPr lang="en-US" sz="3700" b="1" dirty="0" smtClean="0">
                <a:latin typeface="Bembo"/>
                <a:cs typeface="Bembo"/>
              </a:rPr>
              <a:t>)</a:t>
            </a:r>
          </a:p>
          <a:p>
            <a:r>
              <a:rPr lang="en-US" sz="3700" b="1" dirty="0" smtClean="0">
                <a:latin typeface="Bembo"/>
                <a:cs typeface="Bembo"/>
              </a:rPr>
              <a:t>Precious Mirror Samadhi</a:t>
            </a:r>
          </a:p>
          <a:p>
            <a:r>
              <a:rPr lang="en-US" dirty="0" smtClean="0">
                <a:latin typeface="Bembo"/>
                <a:cs typeface="Bembo"/>
              </a:rPr>
              <a:t> </a:t>
            </a:r>
          </a:p>
          <a:p>
            <a:r>
              <a:rPr lang="en-US" dirty="0" smtClean="0">
                <a:latin typeface="Bembo"/>
                <a:cs typeface="Bembo"/>
              </a:rPr>
              <a:t> </a:t>
            </a:r>
          </a:p>
          <a:p>
            <a:pPr>
              <a:lnSpc>
                <a:spcPct val="120000"/>
              </a:lnSpc>
            </a:pPr>
            <a:r>
              <a:rPr lang="en-US" sz="3700" dirty="0" smtClean="0">
                <a:latin typeface="Bembo"/>
                <a:cs typeface="Bembo"/>
              </a:rPr>
              <a:t>The dharma of </a:t>
            </a:r>
            <a:r>
              <a:rPr lang="en-US" sz="3700" dirty="0" err="1" smtClean="0">
                <a:latin typeface="Bembo"/>
                <a:cs typeface="Bembo"/>
              </a:rPr>
              <a:t>thusness</a:t>
            </a:r>
            <a:endParaRPr lang="en-US" sz="3700" dirty="0" smtClean="0">
              <a:latin typeface="Bembo"/>
              <a:cs typeface="Bembo"/>
            </a:endParaRPr>
          </a:p>
          <a:p>
            <a:pPr>
              <a:lnSpc>
                <a:spcPct val="120000"/>
              </a:lnSpc>
            </a:pPr>
            <a:r>
              <a:rPr lang="en-US" sz="3700" dirty="0" smtClean="0">
                <a:latin typeface="Bembo"/>
                <a:cs typeface="Bembo"/>
              </a:rPr>
              <a:t>is intimately transmitted by </a:t>
            </a:r>
            <a:r>
              <a:rPr lang="en-US" sz="3700" dirty="0" err="1" smtClean="0">
                <a:latin typeface="Bembo"/>
                <a:cs typeface="Bembo"/>
              </a:rPr>
              <a:t>buddhas</a:t>
            </a:r>
            <a:r>
              <a:rPr lang="en-US" sz="3700" dirty="0" smtClean="0">
                <a:latin typeface="Bembo"/>
                <a:cs typeface="Bembo"/>
              </a:rPr>
              <a:t> and ancestors.</a:t>
            </a:r>
          </a:p>
          <a:p>
            <a:endParaRPr lang="en-US" dirty="0" smtClean="0">
              <a:latin typeface="Bembo"/>
              <a:cs typeface="Bembo"/>
            </a:endParaRPr>
          </a:p>
          <a:p>
            <a:r>
              <a:rPr lang="en-US" dirty="0" smtClean="0">
                <a:latin typeface="Bembo"/>
                <a:cs typeface="Bembo"/>
              </a:rPr>
              <a:t>Translation from Soto School Scriptures for Daily Services and Practice</a:t>
            </a:r>
          </a:p>
          <a:p>
            <a:r>
              <a:rPr lang="en-US" dirty="0" smtClean="0">
                <a:latin typeface="Bembo"/>
                <a:cs typeface="Bembo"/>
              </a:rPr>
              <a:t> </a:t>
            </a:r>
          </a:p>
          <a:p>
            <a:r>
              <a:rPr lang="en-US" dirty="0" smtClean="0">
                <a:latin typeface="Bembo"/>
                <a:cs typeface="Bembo"/>
              </a:rPr>
              <a:t>The law (Law) (Dharma) of </a:t>
            </a:r>
            <a:r>
              <a:rPr lang="en-US" dirty="0" err="1" smtClean="0">
                <a:latin typeface="Bembo"/>
                <a:cs typeface="Bembo"/>
              </a:rPr>
              <a:t>thusness</a:t>
            </a:r>
            <a:r>
              <a:rPr lang="en-US" dirty="0" smtClean="0">
                <a:latin typeface="Bembo"/>
                <a:cs typeface="Bembo"/>
              </a:rPr>
              <a:t>/suchness (such as it is)</a:t>
            </a:r>
          </a:p>
          <a:p>
            <a:r>
              <a:rPr lang="en-US" dirty="0" smtClean="0">
                <a:latin typeface="Bembo"/>
                <a:cs typeface="Bembo"/>
              </a:rPr>
              <a:t>Thus/Such is the law</a:t>
            </a:r>
          </a:p>
          <a:p>
            <a:r>
              <a:rPr lang="en-US" dirty="0" smtClean="0">
                <a:latin typeface="Bembo"/>
                <a:cs typeface="Bembo"/>
              </a:rPr>
              <a:t> </a:t>
            </a:r>
          </a:p>
          <a:p>
            <a:r>
              <a:rPr lang="en-US" sz="5500" dirty="0" smtClean="0">
                <a:latin typeface="Bembo"/>
                <a:cs typeface="Bembo"/>
              </a:rPr>
              <a:t>Whatever is—is.</a:t>
            </a:r>
          </a:p>
          <a:p>
            <a:r>
              <a:rPr lang="en-US" sz="5500" dirty="0" smtClean="0">
                <a:latin typeface="Bembo"/>
                <a:cs typeface="Bembo"/>
              </a:rPr>
              <a:t>That’s really the only law.</a:t>
            </a:r>
          </a:p>
          <a:p>
            <a:r>
              <a:rPr lang="en-US" i="1" dirty="0" smtClean="0">
                <a:latin typeface="Bembo"/>
                <a:cs typeface="Bembo"/>
              </a:rPr>
              <a:t>or</a:t>
            </a:r>
            <a:endParaRPr lang="en-US" dirty="0" smtClean="0">
              <a:latin typeface="Bembo"/>
              <a:cs typeface="Bembo"/>
            </a:endParaRPr>
          </a:p>
          <a:p>
            <a:r>
              <a:rPr lang="en-US" sz="5500" dirty="0" smtClean="0">
                <a:latin typeface="Bembo"/>
                <a:cs typeface="Bembo"/>
              </a:rPr>
              <a:t>The truth can be found</a:t>
            </a:r>
          </a:p>
          <a:p>
            <a:r>
              <a:rPr lang="en-US" sz="5500" dirty="0" smtClean="0">
                <a:latin typeface="Bembo"/>
                <a:cs typeface="Bembo"/>
              </a:rPr>
              <a:t>in this world.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354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recious Mirror - Otogawa:You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908" y="513620"/>
            <a:ext cx="4572000" cy="5864612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389552" y="460941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Bembo"/>
                <a:cs typeface="Bembo"/>
              </a:rPr>
              <a:t>Whatever is—is.</a:t>
            </a:r>
          </a:p>
          <a:p>
            <a:r>
              <a:rPr lang="en-US" dirty="0">
                <a:latin typeface="Bembo"/>
                <a:cs typeface="Bembo"/>
              </a:rPr>
              <a:t>That’s really the only law.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688" y="0"/>
            <a:ext cx="36454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807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27145" y="3105835"/>
            <a:ext cx="5504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Bembo"/>
                <a:cs typeface="Bembo"/>
              </a:rPr>
              <a:t>The truth can be found</a:t>
            </a:r>
          </a:p>
          <a:p>
            <a:r>
              <a:rPr lang="en-US" dirty="0">
                <a:latin typeface="Bembo"/>
                <a:cs typeface="Bembo"/>
              </a:rPr>
              <a:t>in this world.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rcRect t="-31335" b="-31335"/>
          <a:stretch>
            <a:fillRect/>
          </a:stretch>
        </p:blipFill>
        <p:spPr>
          <a:xfrm>
            <a:off x="3427413" y="447675"/>
            <a:ext cx="5259387" cy="5940425"/>
          </a:xfrm>
        </p:spPr>
      </p:pic>
    </p:spTree>
    <p:extLst>
      <p:ext uri="{BB962C8B-B14F-4D97-AF65-F5344CB8AC3E}">
        <p14:creationId xmlns:p14="http://schemas.microsoft.com/office/powerpoint/2010/main" val="572173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l="-8762" r="-8762"/>
          <a:stretch>
            <a:fillRect/>
          </a:stretch>
        </p:blipFill>
        <p:spPr>
          <a:xfrm>
            <a:off x="1717846" y="363672"/>
            <a:ext cx="7594600" cy="4846637"/>
          </a:xfrm>
        </p:spPr>
      </p:pic>
      <p:sp>
        <p:nvSpPr>
          <p:cNvPr id="6" name="Rectangle 5"/>
          <p:cNvSpPr/>
          <p:nvPr/>
        </p:nvSpPr>
        <p:spPr>
          <a:xfrm>
            <a:off x="960004" y="500482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Bembo"/>
                <a:cs typeface="Bembo"/>
              </a:rPr>
              <a:t>Buddha’s intimate secret </a:t>
            </a:r>
          </a:p>
          <a:p>
            <a:r>
              <a:rPr lang="en-US" dirty="0">
                <a:latin typeface="Bembo"/>
                <a:cs typeface="Bembo"/>
              </a:rPr>
              <a:t>has been handed down</a:t>
            </a:r>
          </a:p>
          <a:p>
            <a:r>
              <a:rPr lang="en-US" dirty="0">
                <a:latin typeface="Bembo"/>
                <a:cs typeface="Bembo"/>
              </a:rPr>
              <a:t>from one to another</a:t>
            </a:r>
          </a:p>
          <a:p>
            <a:r>
              <a:rPr lang="en-US" dirty="0">
                <a:latin typeface="Bembo"/>
                <a:cs typeface="Bembo"/>
              </a:rPr>
              <a:t>since the beginning. </a:t>
            </a:r>
          </a:p>
        </p:txBody>
      </p:sp>
    </p:spTree>
    <p:extLst>
      <p:ext uri="{BB962C8B-B14F-4D97-AF65-F5344CB8AC3E}">
        <p14:creationId xmlns:p14="http://schemas.microsoft.com/office/powerpoint/2010/main" val="2895144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36960" r="-36960"/>
          <a:stretch>
            <a:fillRect/>
          </a:stretch>
        </p:blipFill>
        <p:spPr>
          <a:xfrm>
            <a:off x="821382" y="83268"/>
            <a:ext cx="8229600" cy="5688013"/>
          </a:xfrm>
        </p:spPr>
      </p:pic>
      <p:sp>
        <p:nvSpPr>
          <p:cNvPr id="5" name="Rectangle 4"/>
          <p:cNvSpPr/>
          <p:nvPr/>
        </p:nvSpPr>
        <p:spPr>
          <a:xfrm>
            <a:off x="746678" y="2967335"/>
            <a:ext cx="64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Bembo"/>
                <a:cs typeface="Bembo"/>
              </a:rPr>
              <a:t>The white cloud</a:t>
            </a:r>
          </a:p>
          <a:p>
            <a:r>
              <a:rPr lang="en-US" dirty="0">
                <a:latin typeface="Bembo"/>
                <a:cs typeface="Bembo"/>
              </a:rPr>
              <a:t>reflected in a mirror</a:t>
            </a:r>
          </a:p>
          <a:p>
            <a:r>
              <a:rPr lang="en-US" dirty="0">
                <a:latin typeface="Bembo"/>
                <a:cs typeface="Bembo"/>
              </a:rPr>
              <a:t>cannot speak.</a:t>
            </a:r>
          </a:p>
        </p:txBody>
      </p:sp>
    </p:spTree>
    <p:extLst>
      <p:ext uri="{BB962C8B-B14F-4D97-AF65-F5344CB8AC3E}">
        <p14:creationId xmlns:p14="http://schemas.microsoft.com/office/powerpoint/2010/main" val="3496242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0235"/>
            <a:ext cx="8229600" cy="6079397"/>
          </a:xfrm>
        </p:spPr>
        <p:txBody>
          <a:bodyPr>
            <a:normAutofit fontScale="55000" lnSpcReduction="20000"/>
          </a:bodyPr>
          <a:lstStyle/>
          <a:p>
            <a:r>
              <a:rPr lang="en-US" dirty="0">
                <a:latin typeface="Bembo"/>
                <a:cs typeface="Bembo"/>
              </a:rPr>
              <a:t>“</a:t>
            </a:r>
            <a:r>
              <a:rPr lang="en-US" dirty="0" err="1">
                <a:latin typeface="Bembo"/>
                <a:cs typeface="Bembo"/>
              </a:rPr>
              <a:t>haku</a:t>
            </a:r>
            <a:r>
              <a:rPr lang="en-US" dirty="0">
                <a:latin typeface="Bembo"/>
                <a:cs typeface="Bembo"/>
              </a:rPr>
              <a:t>   un” = </a:t>
            </a:r>
            <a:r>
              <a:rPr lang="en-US" dirty="0" smtClean="0">
                <a:latin typeface="Bembo"/>
                <a:cs typeface="Bembo"/>
              </a:rPr>
              <a:t> “</a:t>
            </a:r>
            <a:r>
              <a:rPr lang="en-US" dirty="0">
                <a:latin typeface="Bembo"/>
                <a:cs typeface="Bembo"/>
              </a:rPr>
              <a:t>white   cloud”   </a:t>
            </a:r>
          </a:p>
          <a:p>
            <a:r>
              <a:rPr lang="en-US" dirty="0">
                <a:latin typeface="Bembo"/>
                <a:cs typeface="Bembo"/>
              </a:rPr>
              <a:t> </a:t>
            </a:r>
          </a:p>
          <a:p>
            <a:r>
              <a:rPr lang="en-US" dirty="0">
                <a:latin typeface="Bembo"/>
                <a:cs typeface="Bembo"/>
              </a:rPr>
              <a:t>Like so many pieces of </a:t>
            </a:r>
            <a:r>
              <a:rPr lang="en-US" dirty="0" err="1">
                <a:latin typeface="Bembo"/>
                <a:cs typeface="Bembo"/>
              </a:rPr>
              <a:t>Kobun’s</a:t>
            </a:r>
            <a:r>
              <a:rPr lang="en-US" dirty="0">
                <a:latin typeface="Bembo"/>
                <a:cs typeface="Bembo"/>
              </a:rPr>
              <a:t> calligraphy, this piece makes reference to the title of </a:t>
            </a:r>
            <a:r>
              <a:rPr lang="en-US" i="1" dirty="0">
                <a:latin typeface="Bembo"/>
                <a:cs typeface="Bembo"/>
              </a:rPr>
              <a:t>Ho-</a:t>
            </a:r>
            <a:r>
              <a:rPr lang="en-US" i="1" dirty="0" err="1">
                <a:latin typeface="Bembo"/>
                <a:cs typeface="Bembo"/>
              </a:rPr>
              <a:t>kyo</a:t>
            </a:r>
            <a:r>
              <a:rPr lang="en-US" i="1" dirty="0">
                <a:latin typeface="Bembo"/>
                <a:cs typeface="Bembo"/>
              </a:rPr>
              <a:t> </a:t>
            </a:r>
            <a:r>
              <a:rPr lang="en-US" i="1" dirty="0" err="1">
                <a:latin typeface="Bembo"/>
                <a:cs typeface="Bembo"/>
              </a:rPr>
              <a:t>Zan-</a:t>
            </a:r>
            <a:r>
              <a:rPr lang="en-US" i="1" dirty="0" err="1" smtClean="0">
                <a:latin typeface="Bembo"/>
                <a:cs typeface="Bembo"/>
              </a:rPr>
              <a:t>mai</a:t>
            </a:r>
            <a:r>
              <a:rPr lang="en-US" i="1" dirty="0" smtClean="0">
                <a:latin typeface="Bembo"/>
                <a:cs typeface="Bembo"/>
              </a:rPr>
              <a:t> — </a:t>
            </a:r>
            <a:r>
              <a:rPr lang="en-US" dirty="0" smtClean="0">
                <a:latin typeface="Bembo"/>
                <a:cs typeface="Bembo"/>
              </a:rPr>
              <a:t>“</a:t>
            </a:r>
            <a:r>
              <a:rPr lang="en-US" dirty="0">
                <a:latin typeface="Bembo"/>
                <a:cs typeface="Bembo"/>
              </a:rPr>
              <a:t>Treasure Mirror,” or “Precious Mirror.” The character for “cloud” has been written in mirror writing, but it’s intentional, as the stamp is on the right face.</a:t>
            </a:r>
          </a:p>
          <a:p>
            <a:r>
              <a:rPr lang="en-US" dirty="0">
                <a:latin typeface="Bembo"/>
                <a:cs typeface="Bembo"/>
              </a:rPr>
              <a:t> </a:t>
            </a:r>
          </a:p>
          <a:p>
            <a:r>
              <a:rPr lang="en-US" dirty="0">
                <a:latin typeface="Bembo"/>
                <a:cs typeface="Bembo"/>
              </a:rPr>
              <a:t>The character for “white,” which can also denote “nothing,” has a dot in it, and so is not meant to be spoken. </a:t>
            </a:r>
          </a:p>
          <a:p>
            <a:r>
              <a:rPr lang="en-US" dirty="0">
                <a:latin typeface="Bembo"/>
                <a:cs typeface="Bembo"/>
              </a:rPr>
              <a:t> </a:t>
            </a:r>
          </a:p>
          <a:p>
            <a:r>
              <a:rPr lang="en-US" dirty="0">
                <a:latin typeface="Bembo"/>
                <a:cs typeface="Bembo"/>
              </a:rPr>
              <a:t>In a lecture, Kobun talked about the master and his student being mirror</a:t>
            </a:r>
          </a:p>
          <a:p>
            <a:r>
              <a:rPr lang="en-US" dirty="0">
                <a:latin typeface="Bembo"/>
                <a:cs typeface="Bembo"/>
              </a:rPr>
              <a:t>images of each other. He later said:</a:t>
            </a:r>
          </a:p>
          <a:p>
            <a:r>
              <a:rPr lang="en-US" dirty="0">
                <a:latin typeface="Bembo"/>
                <a:cs typeface="Bembo"/>
              </a:rPr>
              <a:t> </a:t>
            </a:r>
          </a:p>
          <a:p>
            <a:r>
              <a:rPr lang="en-US" dirty="0">
                <a:latin typeface="Bembo"/>
                <a:cs typeface="Bembo"/>
              </a:rPr>
              <a:t>“You follow the stream to where it disappears, and you and the teacher see each other. </a:t>
            </a:r>
            <a:r>
              <a:rPr lang="en-US" dirty="0" smtClean="0">
                <a:latin typeface="Bembo"/>
                <a:cs typeface="Bembo"/>
              </a:rPr>
              <a:t> You </a:t>
            </a:r>
            <a:r>
              <a:rPr lang="en-US" dirty="0">
                <a:latin typeface="Bembo"/>
                <a:cs typeface="Bembo"/>
              </a:rPr>
              <a:t>say, ‘You are my </a:t>
            </a:r>
            <a:r>
              <a:rPr lang="en-US" dirty="0" smtClean="0">
                <a:latin typeface="Bembo"/>
                <a:cs typeface="Bembo"/>
              </a:rPr>
              <a:t>origin,’ </a:t>
            </a:r>
            <a:r>
              <a:rPr lang="en-US" dirty="0">
                <a:latin typeface="Bembo"/>
                <a:cs typeface="Bembo"/>
              </a:rPr>
              <a:t>and he says, ‘You are my origin.’”</a:t>
            </a:r>
          </a:p>
          <a:p>
            <a:r>
              <a:rPr lang="en-US" dirty="0">
                <a:latin typeface="Bembo"/>
                <a:cs typeface="Bembo"/>
              </a:rPr>
              <a:t> </a:t>
            </a:r>
          </a:p>
          <a:p>
            <a:r>
              <a:rPr lang="en-US" dirty="0">
                <a:latin typeface="Bembo"/>
                <a:cs typeface="Bembo"/>
              </a:rPr>
              <a:t>I took liberties with the two characters by merging their literal meanings with their context in the </a:t>
            </a:r>
            <a:r>
              <a:rPr lang="en-US" i="1" dirty="0">
                <a:latin typeface="Bembo"/>
                <a:cs typeface="Bembo"/>
              </a:rPr>
              <a:t>Ho-</a:t>
            </a:r>
            <a:r>
              <a:rPr lang="en-US" i="1" dirty="0" err="1">
                <a:latin typeface="Bembo"/>
                <a:cs typeface="Bembo"/>
              </a:rPr>
              <a:t>kyo</a:t>
            </a:r>
            <a:r>
              <a:rPr lang="en-US" i="1" dirty="0">
                <a:latin typeface="Bembo"/>
                <a:cs typeface="Bembo"/>
              </a:rPr>
              <a:t> </a:t>
            </a:r>
            <a:r>
              <a:rPr lang="en-US" i="1" dirty="0" err="1">
                <a:latin typeface="Bembo"/>
                <a:cs typeface="Bembo"/>
              </a:rPr>
              <a:t>Zan-mai</a:t>
            </a:r>
            <a:r>
              <a:rPr lang="en-US" i="1" dirty="0">
                <a:latin typeface="Bembo"/>
                <a:cs typeface="Bembo"/>
              </a:rPr>
              <a:t>, </a:t>
            </a:r>
            <a:r>
              <a:rPr lang="en-US" dirty="0">
                <a:latin typeface="Bembo"/>
                <a:cs typeface="Bembo"/>
              </a:rPr>
              <a:t>with the visual pun of the mirror writing, and </a:t>
            </a:r>
            <a:r>
              <a:rPr lang="en-US" dirty="0" smtClean="0">
                <a:latin typeface="Bembo"/>
                <a:cs typeface="Bembo"/>
              </a:rPr>
              <a:t>with </a:t>
            </a:r>
            <a:r>
              <a:rPr lang="en-US" dirty="0">
                <a:latin typeface="Bembo"/>
                <a:cs typeface="Bembo"/>
              </a:rPr>
              <a:t>my knowledge of </a:t>
            </a:r>
            <a:r>
              <a:rPr lang="en-US" dirty="0" err="1">
                <a:latin typeface="Bembo"/>
                <a:cs typeface="Bembo"/>
              </a:rPr>
              <a:t>Kobun’s</a:t>
            </a:r>
            <a:r>
              <a:rPr lang="en-US" dirty="0">
                <a:latin typeface="Bembo"/>
                <a:cs typeface="Bembo"/>
              </a:rPr>
              <a:t> philosophy to arrive at the final translation:</a:t>
            </a:r>
          </a:p>
          <a:p>
            <a:r>
              <a:rPr lang="en-US" dirty="0">
                <a:latin typeface="Bembo"/>
                <a:cs typeface="Bembo"/>
              </a:rPr>
              <a:t> </a:t>
            </a:r>
          </a:p>
          <a:p>
            <a:r>
              <a:rPr lang="en-US" dirty="0">
                <a:latin typeface="Bembo"/>
                <a:cs typeface="Bembo"/>
              </a:rPr>
              <a:t>The white cloud</a:t>
            </a:r>
          </a:p>
          <a:p>
            <a:r>
              <a:rPr lang="en-US" dirty="0">
                <a:latin typeface="Bembo"/>
                <a:cs typeface="Bembo"/>
              </a:rPr>
              <a:t>reflected in the mirror</a:t>
            </a:r>
          </a:p>
          <a:p>
            <a:r>
              <a:rPr lang="en-US" dirty="0">
                <a:latin typeface="Bembo"/>
                <a:cs typeface="Bembo"/>
              </a:rPr>
              <a:t>cannot speak.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599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08912" r="-108912"/>
          <a:stretch>
            <a:fillRect/>
          </a:stretch>
        </p:blipFill>
        <p:spPr>
          <a:xfrm>
            <a:off x="1671140" y="355600"/>
            <a:ext cx="8229600" cy="5770563"/>
          </a:xfrm>
        </p:spPr>
      </p:pic>
      <p:sp>
        <p:nvSpPr>
          <p:cNvPr id="5" name="Rectangle 4"/>
          <p:cNvSpPr/>
          <p:nvPr/>
        </p:nvSpPr>
        <p:spPr>
          <a:xfrm>
            <a:off x="1744396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Bembo"/>
                <a:cs typeface="Bembo"/>
              </a:rPr>
              <a:t>The only time you have</a:t>
            </a:r>
          </a:p>
          <a:p>
            <a:r>
              <a:rPr lang="en-US" dirty="0">
                <a:latin typeface="Bembo"/>
                <a:cs typeface="Bembo"/>
              </a:rPr>
              <a:t>is now.</a:t>
            </a:r>
          </a:p>
        </p:txBody>
      </p:sp>
    </p:spTree>
    <p:extLst>
      <p:ext uri="{BB962C8B-B14F-4D97-AF65-F5344CB8AC3E}">
        <p14:creationId xmlns:p14="http://schemas.microsoft.com/office/powerpoint/2010/main" val="1648726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1169" r="-11169"/>
          <a:stretch>
            <a:fillRect/>
          </a:stretch>
        </p:blipFill>
        <p:spPr>
          <a:xfrm>
            <a:off x="1045494" y="358113"/>
            <a:ext cx="8229600" cy="4525963"/>
          </a:xfrm>
        </p:spPr>
      </p:pic>
      <p:sp>
        <p:nvSpPr>
          <p:cNvPr id="5" name="Rectangle 4"/>
          <p:cNvSpPr/>
          <p:nvPr/>
        </p:nvSpPr>
        <p:spPr>
          <a:xfrm>
            <a:off x="1240144" y="498773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Bembo"/>
                <a:cs typeface="Bembo"/>
              </a:rPr>
              <a:t>During the rainy season,</a:t>
            </a:r>
          </a:p>
          <a:p>
            <a:r>
              <a:rPr lang="en-US" dirty="0">
                <a:latin typeface="Bembo"/>
                <a:cs typeface="Bembo"/>
              </a:rPr>
              <a:t>the little stream became</a:t>
            </a:r>
          </a:p>
          <a:p>
            <a:r>
              <a:rPr lang="en-US" dirty="0">
                <a:latin typeface="Bembo"/>
                <a:cs typeface="Bembo"/>
              </a:rPr>
              <a:t>a roaring torrent,</a:t>
            </a:r>
          </a:p>
          <a:p>
            <a:r>
              <a:rPr lang="en-US" dirty="0">
                <a:latin typeface="Bembo"/>
                <a:cs typeface="Bembo"/>
              </a:rPr>
              <a:t>and a rainbow appeared</a:t>
            </a:r>
          </a:p>
          <a:p>
            <a:r>
              <a:rPr lang="en-US" dirty="0">
                <a:latin typeface="Bembo"/>
                <a:cs typeface="Bembo"/>
              </a:rPr>
              <a:t>like a bridge across the mountains.</a:t>
            </a:r>
          </a:p>
        </p:txBody>
      </p:sp>
    </p:spTree>
    <p:extLst>
      <p:ext uri="{BB962C8B-B14F-4D97-AF65-F5344CB8AC3E}">
        <p14:creationId xmlns:p14="http://schemas.microsoft.com/office/powerpoint/2010/main" val="97918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4766" r="-14766"/>
          <a:stretch>
            <a:fillRect/>
          </a:stretch>
        </p:blipFill>
        <p:spPr>
          <a:xfrm>
            <a:off x="1166888" y="460842"/>
            <a:ext cx="8229600" cy="4525963"/>
          </a:xfrm>
        </p:spPr>
      </p:pic>
      <p:sp>
        <p:nvSpPr>
          <p:cNvPr id="5" name="Rectangle 4"/>
          <p:cNvSpPr/>
          <p:nvPr/>
        </p:nvSpPr>
        <p:spPr>
          <a:xfrm>
            <a:off x="1305510" y="503284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Bembo"/>
                <a:cs typeface="Bembo"/>
              </a:rPr>
              <a:t>Late at night</a:t>
            </a:r>
          </a:p>
          <a:p>
            <a:r>
              <a:rPr lang="en-US" dirty="0">
                <a:latin typeface="Bembo"/>
                <a:cs typeface="Bembo"/>
              </a:rPr>
              <a:t>I remember your face,</a:t>
            </a:r>
          </a:p>
          <a:p>
            <a:r>
              <a:rPr lang="en-US" dirty="0">
                <a:latin typeface="Bembo"/>
                <a:cs typeface="Bembo"/>
              </a:rPr>
              <a:t>and in the dark,</a:t>
            </a:r>
          </a:p>
          <a:p>
            <a:r>
              <a:rPr lang="en-US" dirty="0">
                <a:latin typeface="Bembo"/>
                <a:cs typeface="Bembo"/>
              </a:rPr>
              <a:t>I think I hear your voice.</a:t>
            </a:r>
          </a:p>
        </p:txBody>
      </p:sp>
    </p:spTree>
    <p:extLst>
      <p:ext uri="{BB962C8B-B14F-4D97-AF65-F5344CB8AC3E}">
        <p14:creationId xmlns:p14="http://schemas.microsoft.com/office/powerpoint/2010/main" val="824795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41854" r="-141854"/>
          <a:stretch>
            <a:fillRect/>
          </a:stretch>
        </p:blipFill>
        <p:spPr>
          <a:xfrm>
            <a:off x="914400" y="1002504"/>
            <a:ext cx="8229600" cy="4525963"/>
          </a:xfrm>
        </p:spPr>
      </p:pic>
      <p:sp>
        <p:nvSpPr>
          <p:cNvPr id="5" name="Rectangle 4"/>
          <p:cNvSpPr/>
          <p:nvPr/>
        </p:nvSpPr>
        <p:spPr>
          <a:xfrm>
            <a:off x="1679030" y="476817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Bembo"/>
                <a:cs typeface="Bembo"/>
              </a:rPr>
              <a:t>You are a bell</a:t>
            </a:r>
          </a:p>
          <a:p>
            <a:r>
              <a:rPr lang="en-US" dirty="0">
                <a:latin typeface="Bembo"/>
                <a:cs typeface="Bembo"/>
              </a:rPr>
              <a:t>made of jade.</a:t>
            </a:r>
          </a:p>
        </p:txBody>
      </p:sp>
    </p:spTree>
    <p:extLst>
      <p:ext uri="{BB962C8B-B14F-4D97-AF65-F5344CB8AC3E}">
        <p14:creationId xmlns:p14="http://schemas.microsoft.com/office/powerpoint/2010/main" val="955118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l="-94810" r="-94810"/>
          <a:stretch>
            <a:fillRect/>
          </a:stretch>
        </p:blipFill>
        <p:spPr>
          <a:xfrm>
            <a:off x="1783196" y="541338"/>
            <a:ext cx="8229600" cy="5584825"/>
          </a:xfrm>
        </p:spPr>
      </p:pic>
      <p:sp>
        <p:nvSpPr>
          <p:cNvPr id="6" name="Rectangle 5"/>
          <p:cNvSpPr/>
          <p:nvPr/>
        </p:nvSpPr>
        <p:spPr>
          <a:xfrm>
            <a:off x="1623002" y="479619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Bembo"/>
                <a:cs typeface="Bembo"/>
              </a:rPr>
              <a:t>No matter where I look,</a:t>
            </a:r>
          </a:p>
          <a:p>
            <a:r>
              <a:rPr lang="en-US" dirty="0">
                <a:latin typeface="Bembo"/>
                <a:cs typeface="Bembo"/>
              </a:rPr>
              <a:t>it’s beautiful.</a:t>
            </a:r>
          </a:p>
        </p:txBody>
      </p:sp>
    </p:spTree>
    <p:extLst>
      <p:ext uri="{BB962C8B-B14F-4D97-AF65-F5344CB8AC3E}">
        <p14:creationId xmlns:p14="http://schemas.microsoft.com/office/powerpoint/2010/main" val="3812854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172</Words>
  <Application>Microsoft Macintosh PowerPoint</Application>
  <PresentationFormat>On-screen Show (4:3)</PresentationFormat>
  <Paragraphs>84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Precious Mirror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Greenhouse Review Press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Precious Mirror </dc:title>
  <dc:creator>Gary Young</dc:creator>
  <cp:lastModifiedBy>Gary Young</cp:lastModifiedBy>
  <cp:revision>22</cp:revision>
  <dcterms:created xsi:type="dcterms:W3CDTF">2014-02-24T21:03:19Z</dcterms:created>
  <dcterms:modified xsi:type="dcterms:W3CDTF">2014-02-25T05:54:36Z</dcterms:modified>
</cp:coreProperties>
</file>